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80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9" r:id="rId20"/>
    <p:sldId id="301" r:id="rId21"/>
    <p:sldId id="298" r:id="rId22"/>
    <p:sldId id="300" r:id="rId23"/>
    <p:sldId id="30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64" autoAdjust="0"/>
    <p:restoredTop sz="94613" autoAdjust="0"/>
  </p:normalViewPr>
  <p:slideViewPr>
    <p:cSldViewPr>
      <p:cViewPr>
        <p:scale>
          <a:sx n="70" d="100"/>
          <a:sy n="70" d="100"/>
        </p:scale>
        <p:origin x="-1666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764704"/>
            <a:ext cx="7236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Макетирование – как средство развития творческих способностей дошкольников</a:t>
            </a:r>
            <a:b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869160"/>
            <a:ext cx="320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Подготовила: воспитатель </a:t>
            </a:r>
            <a:br>
              <a:rPr lang="ru-RU" i="1" dirty="0"/>
            </a:br>
            <a:r>
              <a:rPr lang="ru-RU" i="1" dirty="0"/>
              <a:t>МБДОУ  </a:t>
            </a:r>
            <a:r>
              <a:rPr lang="ru-RU" i="1" dirty="0" smtClean="0"/>
              <a:t>«Детский сад «Солнышко»</a:t>
            </a:r>
            <a:endParaRPr lang="ru-RU" dirty="0"/>
          </a:p>
        </p:txBody>
      </p:sp>
      <p:pic>
        <p:nvPicPr>
          <p:cNvPr id="1026" name="Picture 2" descr="C:\Users\1\Desktop\IMG_20231115_102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190874"/>
            <a:ext cx="4572032" cy="3452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62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48680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макеты в специальных стеклянных шкафах и полках</a:t>
            </a:r>
          </a:p>
        </p:txBody>
      </p:sp>
      <p:pic>
        <p:nvPicPr>
          <p:cNvPr id="13" name="Объект 4" descr="C:\Users\Admin\Desktop\stekljannyj_shkaf_na_stenu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653830"/>
            <a:ext cx="7219989" cy="443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64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9" name="Объект 5" descr="C:\Users\Admin\Desktop\img_9406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91276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769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Этапы работы: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0086" y="1228397"/>
            <a:ext cx="745520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Первый </a:t>
            </a:r>
            <a:r>
              <a:rPr lang="ru-RU" sz="2800" dirty="0" smtClean="0"/>
              <a:t>этап - </a:t>
            </a:r>
            <a:r>
              <a:rPr lang="ru-RU" sz="2800" dirty="0"/>
              <a:t>предварительная </a:t>
            </a:r>
            <a:r>
              <a:rPr lang="ru-RU" sz="2800" dirty="0" smtClean="0"/>
              <a:t>работа: обогащение </a:t>
            </a:r>
            <a:r>
              <a:rPr lang="ru-RU" sz="2800" dirty="0"/>
              <a:t>личного опыта детей </a:t>
            </a:r>
            <a:endParaRPr lang="ru-RU" sz="2800" dirty="0" smtClean="0"/>
          </a:p>
          <a:p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Второй </a:t>
            </a:r>
            <a:r>
              <a:rPr lang="ru-RU" sz="2800" dirty="0"/>
              <a:t>этап – изготовление основы макета и наполнение его предметным материалом </a:t>
            </a:r>
            <a:endParaRPr lang="ru-RU" sz="2800" dirty="0" smtClean="0"/>
          </a:p>
          <a:p>
            <a:pPr>
              <a:buNone/>
            </a:pPr>
            <a:endParaRPr lang="ru-RU" sz="2800" dirty="0"/>
          </a:p>
          <a:p>
            <a:r>
              <a:rPr lang="ru-RU" sz="2800" dirty="0"/>
              <a:t>Третий этап – презентация макета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Четвертый этап – процесс развития и активизации игры с </a:t>
            </a:r>
            <a:r>
              <a:rPr lang="ru-RU" sz="2800" dirty="0" smtClean="0"/>
              <a:t>макетами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15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Требования к макету: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0086" y="1228397"/>
            <a:ext cx="74552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Должен </a:t>
            </a:r>
            <a:r>
              <a:rPr lang="ru-RU" sz="2800" dirty="0"/>
              <a:t>быть устойчив;</a:t>
            </a:r>
          </a:p>
          <a:p>
            <a:r>
              <a:rPr lang="ru-RU" sz="2800" dirty="0" smtClean="0"/>
              <a:t>2. Легко </a:t>
            </a:r>
            <a:r>
              <a:rPr lang="ru-RU" sz="2800" dirty="0"/>
              <a:t>перемещаться с места на место, не бояться случайных сотрясений;</a:t>
            </a:r>
          </a:p>
          <a:p>
            <a:r>
              <a:rPr lang="ru-RU" sz="2800" dirty="0" smtClean="0"/>
              <a:t>3. Служить </a:t>
            </a:r>
            <a:r>
              <a:rPr lang="ru-RU" sz="2800" dirty="0"/>
              <a:t>длительное время;</a:t>
            </a:r>
          </a:p>
          <a:p>
            <a:r>
              <a:rPr lang="ru-RU" sz="2800" dirty="0" smtClean="0"/>
              <a:t>4. Быть </a:t>
            </a:r>
            <a:r>
              <a:rPr lang="ru-RU" sz="2800" dirty="0"/>
              <a:t>доступным для детей;</a:t>
            </a:r>
          </a:p>
          <a:p>
            <a:r>
              <a:rPr lang="ru-RU" sz="2800" dirty="0" smtClean="0"/>
              <a:t>5. Эстетически </a:t>
            </a:r>
            <a:r>
              <a:rPr lang="ru-RU" sz="2800" dirty="0"/>
              <a:t>оформлен.</a:t>
            </a:r>
          </a:p>
        </p:txBody>
      </p:sp>
      <p:pic>
        <p:nvPicPr>
          <p:cNvPr id="1027" name="Picture 3" descr="C:\Users\1\Desktop\IMG_20231108_160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3019418" cy="3067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4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272842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Спички детям не игрушка»</a:t>
            </a:r>
          </a:p>
        </p:txBody>
      </p:sp>
      <p:pic>
        <p:nvPicPr>
          <p:cNvPr id="11" name="Picture 2" descr="C:\Users\Admin\Desktop\фото для презентации\IMG_2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42" y="962954"/>
            <a:ext cx="3409172" cy="3199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59153" y="519063"/>
            <a:ext cx="284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Макеты домика и персонажей «Театральный уголок» </a:t>
            </a:r>
          </a:p>
        </p:txBody>
      </p:sp>
      <p:pic>
        <p:nvPicPr>
          <p:cNvPr id="14" name="Picture 3" descr="C:\Users\Admin\Desktop\IMG_4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2393"/>
            <a:ext cx="3408687" cy="3089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фото для презентации\IMG_42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6814" y="3877435"/>
            <a:ext cx="2094275" cy="3004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18217" y="5025763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Макеты </a:t>
            </a:r>
          </a:p>
          <a:p>
            <a:pPr algn="ctr"/>
            <a:r>
              <a:rPr lang="ru-RU" sz="2000" b="1" dirty="0"/>
              <a:t>п</a:t>
            </a:r>
            <a:r>
              <a:rPr lang="ru-RU" sz="2000" b="1" dirty="0" smtClean="0"/>
              <a:t>алочек регулировщика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285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2" name="Picture 4" descr="C:\Users\Admin\Desktop\фото для презентации\IMG_4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60" y="1268760"/>
            <a:ext cx="3884320" cy="3547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63688" y="476672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«Части города»</a:t>
            </a:r>
            <a:endParaRPr lang="ru-RU" sz="2000" b="1" dirty="0"/>
          </a:p>
        </p:txBody>
      </p:sp>
      <p:pic>
        <p:nvPicPr>
          <p:cNvPr id="15" name="Picture 2" descr="C:\Users\Admin\Desktop\фото для презентации\IMG_4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45" y="2396093"/>
            <a:ext cx="3636479" cy="401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91149" y="1336958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/>
              <a:t>Эра динозавров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3784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530263"/>
            <a:ext cx="379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«Патриотическое  воспитание»</a:t>
            </a:r>
            <a:endParaRPr lang="ru-RU" sz="2000" b="1" dirty="0"/>
          </a:p>
        </p:txBody>
      </p:sp>
      <p:pic>
        <p:nvPicPr>
          <p:cNvPr id="2050" name="Picture 2" descr="C:\Users\1\Desktop\IMG_20231113_134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357297"/>
            <a:ext cx="3886200" cy="444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41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06221" y="424886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«Магазин»</a:t>
            </a:r>
            <a:endParaRPr lang="ru-RU" sz="2000" b="1" dirty="0"/>
          </a:p>
        </p:txBody>
      </p:sp>
      <p:pic>
        <p:nvPicPr>
          <p:cNvPr id="2050" name="Picture 2" descr="C:\Users\1\Desktop\IMG_20231114_155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19213"/>
            <a:ext cx="7858180" cy="5395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606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260648"/>
            <a:ext cx="7358114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424887"/>
            <a:ext cx="3331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r>
              <a:rPr lang="ru-RU" sz="2000" b="1" dirty="0" smtClean="0"/>
              <a:t> по ПДД</a:t>
            </a:r>
          </a:p>
          <a:p>
            <a:pPr algn="ctr"/>
            <a:endParaRPr lang="ru-RU" sz="2000" b="1" dirty="0"/>
          </a:p>
        </p:txBody>
      </p:sp>
      <p:pic>
        <p:nvPicPr>
          <p:cNvPr id="1026" name="Picture 2" descr="C:\Users\1\Desktop\IMG_20231107_16204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143668" cy="5857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72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42488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 </a:t>
            </a:r>
            <a:r>
              <a:rPr lang="ru-RU" sz="2000" b="1" dirty="0" smtClean="0"/>
              <a:t>«Спички </a:t>
            </a:r>
            <a:r>
              <a:rPr lang="ru-RU" sz="2000" b="1" dirty="0"/>
              <a:t>- не детская </a:t>
            </a:r>
            <a:r>
              <a:rPr lang="ru-RU" sz="2000" b="1" dirty="0" smtClean="0"/>
              <a:t>забава»</a:t>
            </a:r>
          </a:p>
          <a:p>
            <a:pPr algn="ctr"/>
            <a:endParaRPr lang="ru-RU" sz="2000" b="1" dirty="0"/>
          </a:p>
        </p:txBody>
      </p:sp>
      <p:pic>
        <p:nvPicPr>
          <p:cNvPr id="1026" name="Picture 2" descr="C:\Users\1\Desktop\IMG_20231115_1702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000108"/>
            <a:ext cx="5214974" cy="407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16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403648" y="476672"/>
            <a:ext cx="7452320" cy="203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Цель:</a:t>
            </a:r>
            <a:r>
              <a:rPr lang="ru-RU" sz="11200" dirty="0" smtClean="0"/>
              <a:t> развивать умения выполнять работы собственного творчества через полученные знания в макетировании.</a:t>
            </a:r>
          </a:p>
          <a:p>
            <a:pPr marL="0" indent="0" algn="just">
              <a:buNone/>
            </a:pPr>
            <a:endParaRPr lang="en-US" sz="11200" dirty="0" smtClean="0"/>
          </a:p>
          <a:p>
            <a:pPr marL="0" indent="0" algn="just">
              <a:buNone/>
            </a:pPr>
            <a:r>
              <a:rPr lang="ru-RU" sz="11200" b="1" dirty="0" smtClean="0">
                <a:solidFill>
                  <a:srgbClr val="00B050"/>
                </a:solidFill>
              </a:rPr>
              <a:t>Задачи:</a:t>
            </a:r>
            <a:endParaRPr lang="en-US" sz="112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11200" dirty="0"/>
              <a:t>развивать умения у детей дошкольного возраста использовать приобретенный опыт для свободного экспериментирования с различным бросовым материалом;</a:t>
            </a:r>
          </a:p>
          <a:p>
            <a:pPr algn="just"/>
            <a:r>
              <a:rPr lang="ru-RU" sz="11200" dirty="0"/>
              <a:t>способствовать формированию творческих способностей и умение работать в коллективе;</a:t>
            </a:r>
          </a:p>
          <a:p>
            <a:pPr algn="just"/>
            <a:r>
              <a:rPr lang="ru-RU" sz="11200" dirty="0"/>
              <a:t>воспитывать у детей эмоционально-положительное отношение и интерес к процессу макетирования.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99792" y="42488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Макеты </a:t>
            </a:r>
            <a:r>
              <a:rPr lang="ru-RU" sz="2000" b="1" dirty="0" smtClean="0"/>
              <a:t> </a:t>
            </a:r>
            <a:r>
              <a:rPr lang="ru-RU" sz="2000" b="1" dirty="0"/>
              <a:t>детей: конфеты для «Магазина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pic>
        <p:nvPicPr>
          <p:cNvPr id="2050" name="Picture 2" descr="C:\Users\1\Desktop\IMG_20231107_1645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6377013" cy="5072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829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42488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Макеты родителей и детей: </a:t>
            </a:r>
            <a:endParaRPr lang="en-US" sz="2000" b="1" dirty="0" smtClean="0"/>
          </a:p>
          <a:p>
            <a:pPr algn="ctr"/>
            <a:r>
              <a:rPr lang="ru-RU" sz="2000" b="1" dirty="0" smtClean="0"/>
              <a:t>столовая </a:t>
            </a:r>
            <a:r>
              <a:rPr lang="ru-RU" sz="2000" b="1" dirty="0"/>
              <a:t>для птиц</a:t>
            </a:r>
          </a:p>
        </p:txBody>
      </p:sp>
      <p:pic>
        <p:nvPicPr>
          <p:cNvPr id="1026" name="Picture 2" descr="C:\Users\1\Desktop\IMG_20231114_111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063874" cy="2571768"/>
          </a:xfrm>
          <a:prstGeom prst="rect">
            <a:avLst/>
          </a:prstGeom>
          <a:noFill/>
        </p:spPr>
      </p:pic>
      <p:pic>
        <p:nvPicPr>
          <p:cNvPr id="2" name="Picture 2" descr="C:\Users\1\Desktop\IMG_20231113_11104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142984"/>
            <a:ext cx="2857520" cy="3886200"/>
          </a:xfrm>
          <a:prstGeom prst="rect">
            <a:avLst/>
          </a:prstGeom>
          <a:noFill/>
        </p:spPr>
      </p:pic>
      <p:pic>
        <p:nvPicPr>
          <p:cNvPr id="1027" name="Picture 3" descr="C:\Users\1\Desktop\20231114_15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143117"/>
            <a:ext cx="3143240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4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62992" y="2534999"/>
            <a:ext cx="69511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pPr algn="ctr"/>
            <a:r>
              <a:rPr lang="ru-RU" sz="2800" dirty="0" smtClean="0"/>
              <a:t>Использование </a:t>
            </a:r>
            <a:r>
              <a:rPr lang="ru-RU" sz="2800" dirty="0"/>
              <a:t>игровых макетов в предметно – развивающей среде помогает решать  задачи из различных образовательных областей.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Метод макетирования расширяет кругозор детей и формирует целостную картину мира</a:t>
            </a:r>
          </a:p>
        </p:txBody>
      </p:sp>
      <p:pic>
        <p:nvPicPr>
          <p:cNvPr id="17410" name="Picture 2" descr="C:\Users\1\Desktop\IMG_20231116_155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3600448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37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000240"/>
            <a:ext cx="6102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6000" dirty="0"/>
              <a:t>Спасибо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6000" dirty="0" smtClean="0"/>
              <a:t> </a:t>
            </a:r>
            <a:r>
              <a:rPr lang="ru-RU" sz="6000" dirty="0"/>
              <a:t>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6051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71472" y="5429264"/>
            <a:ext cx="7905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настоящее время игра с макетами в ДОУ – одно из любимейших занятий дошкольников, объединяющих вокруг себя семью, ребенка и детский сад.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IMG_20231116_10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0"/>
            <a:ext cx="4028422" cy="3786214"/>
          </a:xfrm>
          <a:prstGeom prst="rect">
            <a:avLst/>
          </a:prstGeom>
          <a:noFill/>
        </p:spPr>
      </p:pic>
      <p:pic>
        <p:nvPicPr>
          <p:cNvPr id="2049" name="Picture 1" descr="C:\Users\1\Desktop\IMG_20231116_171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0" y="1474788"/>
            <a:ext cx="291465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18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57166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Макетирование</a:t>
            </a:r>
            <a:r>
              <a:rPr lang="ru-RU" sz="2400" dirty="0" smtClean="0"/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/>
              <a:t>– это творческая конструктивная деятельность детей, создание специального игрового пространства, в котором затем происходит развитие игровых ситуаций.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Макеты</a:t>
            </a:r>
            <a:r>
              <a:rPr lang="ru-RU" sz="2400" dirty="0" smtClean="0"/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/>
              <a:t>– это результат этой деятельности 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026" name="Picture 2" descr="C:\Users\1\Desktop\IMG_20231107_16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39" y="3429000"/>
            <a:ext cx="2657485" cy="3143272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7021513" y="3767138"/>
          <a:ext cx="1225550" cy="438150"/>
        </p:xfrm>
        <a:graphic>
          <a:graphicData uri="http://schemas.openxmlformats.org/presentationml/2006/ole">
            <p:oleObj spid="_x0000_s1026" name="Объект упаковщика для оболочки" showAsIcon="1" r:id="rId4" imgW="1225440" imgH="4374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91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10713" y="260648"/>
            <a:ext cx="7507560" cy="76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Значимость макетирования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5625" y="908720"/>
            <a:ext cx="749120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- </a:t>
            </a:r>
            <a:r>
              <a:rPr lang="ru-RU" sz="2800" dirty="0" smtClean="0"/>
              <a:t>способствует </a:t>
            </a:r>
            <a:r>
              <a:rPr lang="ru-RU" sz="2800" dirty="0"/>
              <a:t>развитию речи </a:t>
            </a:r>
            <a:r>
              <a:rPr lang="ru-RU" sz="2800" dirty="0" smtClean="0"/>
              <a:t>детей;</a:t>
            </a:r>
            <a:endParaRPr lang="ru-RU" sz="2800" dirty="0"/>
          </a:p>
          <a:p>
            <a:pPr>
              <a:lnSpc>
                <a:spcPct val="150000"/>
              </a:lnSpc>
            </a:pPr>
            <a:r>
              <a:rPr lang="ru-RU" sz="2800" dirty="0" smtClean="0"/>
              <a:t>- формирует </a:t>
            </a:r>
            <a:r>
              <a:rPr lang="ru-RU" sz="2800" dirty="0"/>
              <a:t>математические </a:t>
            </a:r>
            <a:r>
              <a:rPr lang="ru-RU" sz="2800" dirty="0" smtClean="0"/>
              <a:t>представления;</a:t>
            </a:r>
            <a:endParaRPr lang="ru-RU" sz="2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благоприятно </a:t>
            </a:r>
            <a:r>
              <a:rPr lang="ru-RU" sz="2800" dirty="0"/>
              <a:t>влияет на развитие детского </a:t>
            </a:r>
            <a:r>
              <a:rPr lang="ru-RU" sz="2800" dirty="0" smtClean="0"/>
              <a:t>творчества;</a:t>
            </a:r>
            <a:endParaRPr lang="ru-RU" sz="28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dirty="0" smtClean="0"/>
              <a:t>создает </a:t>
            </a:r>
            <a:r>
              <a:rPr lang="ru-RU" sz="2800" dirty="0"/>
              <a:t>благоприятные условия </a:t>
            </a:r>
            <a:r>
              <a:rPr lang="ru-RU" sz="2800" dirty="0" smtClean="0"/>
              <a:t>для сенсорного развития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детей </a:t>
            </a:r>
            <a:endParaRPr lang="ru-RU" sz="2800" dirty="0"/>
          </a:p>
        </p:txBody>
      </p:sp>
      <p:pic>
        <p:nvPicPr>
          <p:cNvPr id="2050" name="Picture 2" descr="C:\Users\1\Desktop\IMG_20231116_17065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143380"/>
            <a:ext cx="3929058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6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428605"/>
            <a:ext cx="6840760" cy="1992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900" b="1" dirty="0" smtClean="0">
                <a:solidFill>
                  <a:srgbClr val="00B050"/>
                </a:solidFill>
              </a:rPr>
              <a:t>Типы макетов:   </a:t>
            </a:r>
          </a:p>
          <a:p>
            <a:endParaRPr lang="ru-RU" sz="3100" dirty="0" smtClean="0"/>
          </a:p>
          <a:p>
            <a:r>
              <a:rPr lang="ru-RU" sz="3700" i="1" dirty="0" smtClean="0"/>
              <a:t>макеты – модули</a:t>
            </a:r>
            <a:br>
              <a:rPr lang="ru-RU" sz="3700" i="1" dirty="0" smtClean="0"/>
            </a:br>
            <a:r>
              <a:rPr lang="ru-RU" sz="3700" dirty="0" smtClean="0"/>
              <a:t> </a:t>
            </a:r>
            <a:br>
              <a:rPr lang="ru-RU" sz="3700" dirty="0" smtClean="0"/>
            </a:br>
            <a:r>
              <a:rPr lang="ru-RU" sz="3700" dirty="0" smtClean="0"/>
              <a:t>Макет : «Противопожарный щит»</a:t>
            </a:r>
            <a:endParaRPr lang="ru-RU" sz="3700" dirty="0"/>
          </a:p>
        </p:txBody>
      </p:sp>
      <p:pic>
        <p:nvPicPr>
          <p:cNvPr id="1026" name="Picture 2" descr="C:\Users\1\Desktop\IMG_20231114_154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571744"/>
            <a:ext cx="4786346" cy="3902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814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30849" y="692696"/>
            <a:ext cx="6840760" cy="134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 smtClean="0"/>
          </a:p>
          <a:p>
            <a:r>
              <a:rPr lang="ru-RU" sz="4100" i="1" dirty="0" smtClean="0"/>
              <a:t>макеты – карты</a:t>
            </a:r>
            <a:br>
              <a:rPr lang="ru-RU" sz="4100" i="1" dirty="0" smtClean="0"/>
            </a:br>
            <a:r>
              <a:rPr lang="ru-RU" sz="3700" dirty="0" smtClean="0"/>
              <a:t> </a:t>
            </a:r>
            <a:br>
              <a:rPr lang="ru-RU" sz="3700" dirty="0" smtClean="0"/>
            </a:br>
            <a:endParaRPr lang="ru-RU" sz="3700" dirty="0"/>
          </a:p>
        </p:txBody>
      </p:sp>
      <p:pic>
        <p:nvPicPr>
          <p:cNvPr id="1026" name="Picture 2" descr="C:\Users\1\Desktop\IMG_20231114_162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3482591" cy="4643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B050"/>
                </a:solidFill>
              </a:rPr>
              <a:t>Виды макетов: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4967" y="149616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Напольный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28" y="189703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Настольный</a:t>
            </a:r>
            <a:endParaRPr lang="ru-RU" sz="2800" dirty="0"/>
          </a:p>
        </p:txBody>
      </p:sp>
      <p:pic>
        <p:nvPicPr>
          <p:cNvPr id="2050" name="Picture 2" descr="C:\Users\1\Desktop\IMG_20231114_162258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357562"/>
            <a:ext cx="4429123" cy="3500438"/>
          </a:xfrm>
          <a:prstGeom prst="rect">
            <a:avLst/>
          </a:prstGeom>
          <a:noFill/>
        </p:spPr>
      </p:pic>
      <p:pic>
        <p:nvPicPr>
          <p:cNvPr id="1026" name="Picture 2" descr="C:\Users\1\Desktop\IMG_20231115_16110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291465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83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60302" y="51947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Подиумный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050159" y="215864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Настенный</a:t>
            </a:r>
          </a:p>
        </p:txBody>
      </p:sp>
      <p:pic>
        <p:nvPicPr>
          <p:cNvPr id="11" name="Picture 2" descr="C:\Users\Admin\Desktop\4-1024x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57201"/>
            <a:ext cx="3673548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IMG_20231115_16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28934"/>
            <a:ext cx="2914650" cy="3529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892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2542</TotalTime>
  <Words>366</Words>
  <Application>Microsoft Office PowerPoint</Application>
  <PresentationFormat>Экран (4:3)</PresentationFormat>
  <Paragraphs>87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Пакет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134</cp:revision>
  <dcterms:created xsi:type="dcterms:W3CDTF">2017-11-10T03:53:13Z</dcterms:created>
  <dcterms:modified xsi:type="dcterms:W3CDTF">2023-11-22T01:42:45Z</dcterms:modified>
</cp:coreProperties>
</file>